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7" r:id="rId2"/>
    <p:sldId id="266" r:id="rId3"/>
    <p:sldId id="301" r:id="rId4"/>
    <p:sldId id="327" r:id="rId5"/>
    <p:sldId id="331" r:id="rId6"/>
    <p:sldId id="272" r:id="rId7"/>
    <p:sldId id="273" r:id="rId8"/>
    <p:sldId id="341" r:id="rId9"/>
    <p:sldId id="357" r:id="rId10"/>
    <p:sldId id="340" r:id="rId11"/>
    <p:sldId id="339" r:id="rId12"/>
    <p:sldId id="334" r:id="rId13"/>
    <p:sldId id="308" r:id="rId14"/>
    <p:sldId id="342" r:id="rId15"/>
    <p:sldId id="343" r:id="rId16"/>
    <p:sldId id="366" r:id="rId17"/>
    <p:sldId id="365" r:id="rId18"/>
    <p:sldId id="367" r:id="rId19"/>
    <p:sldId id="344" r:id="rId20"/>
    <p:sldId id="309" r:id="rId21"/>
    <p:sldId id="345" r:id="rId22"/>
    <p:sldId id="370" r:id="rId23"/>
    <p:sldId id="346" r:id="rId24"/>
    <p:sldId id="347" r:id="rId25"/>
    <p:sldId id="348" r:id="rId26"/>
    <p:sldId id="313" r:id="rId27"/>
    <p:sldId id="349" r:id="rId28"/>
    <p:sldId id="368" r:id="rId29"/>
    <p:sldId id="350" r:id="rId30"/>
    <p:sldId id="351" r:id="rId31"/>
    <p:sldId id="352" r:id="rId32"/>
    <p:sldId id="317" r:id="rId33"/>
    <p:sldId id="369" r:id="rId34"/>
    <p:sldId id="354" r:id="rId35"/>
    <p:sldId id="353" r:id="rId36"/>
    <p:sldId id="356" r:id="rId37"/>
    <p:sldId id="355" r:id="rId38"/>
    <p:sldId id="328" r:id="rId39"/>
    <p:sldId id="329" r:id="rId40"/>
    <p:sldId id="358" r:id="rId41"/>
    <p:sldId id="286" r:id="rId42"/>
    <p:sldId id="335" r:id="rId43"/>
    <p:sldId id="336" r:id="rId44"/>
    <p:sldId id="333" r:id="rId45"/>
    <p:sldId id="371" r:id="rId46"/>
    <p:sldId id="32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B0A460-C454-4A72-AEE9-971D4EF479B4}">
          <p14:sldIdLst>
            <p14:sldId id="257"/>
            <p14:sldId id="266"/>
            <p14:sldId id="301"/>
            <p14:sldId id="327"/>
            <p14:sldId id="331"/>
            <p14:sldId id="272"/>
            <p14:sldId id="273"/>
            <p14:sldId id="341"/>
            <p14:sldId id="357"/>
            <p14:sldId id="340"/>
            <p14:sldId id="339"/>
            <p14:sldId id="334"/>
            <p14:sldId id="308"/>
            <p14:sldId id="342"/>
            <p14:sldId id="343"/>
            <p14:sldId id="366"/>
            <p14:sldId id="365"/>
            <p14:sldId id="367"/>
            <p14:sldId id="344"/>
            <p14:sldId id="309"/>
            <p14:sldId id="345"/>
            <p14:sldId id="370"/>
            <p14:sldId id="346"/>
            <p14:sldId id="347"/>
            <p14:sldId id="348"/>
            <p14:sldId id="313"/>
            <p14:sldId id="349"/>
            <p14:sldId id="368"/>
            <p14:sldId id="350"/>
            <p14:sldId id="351"/>
            <p14:sldId id="352"/>
            <p14:sldId id="317"/>
            <p14:sldId id="369"/>
            <p14:sldId id="354"/>
            <p14:sldId id="353"/>
            <p14:sldId id="356"/>
            <p14:sldId id="355"/>
            <p14:sldId id="328"/>
            <p14:sldId id="329"/>
            <p14:sldId id="358"/>
            <p14:sldId id="286"/>
            <p14:sldId id="335"/>
            <p14:sldId id="336"/>
            <p14:sldId id="333"/>
            <p14:sldId id="371"/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 showGuides="1">
      <p:cViewPr varScale="1">
        <p:scale>
          <a:sx n="97" d="100"/>
          <a:sy n="97" d="100"/>
        </p:scale>
        <p:origin x="303" y="5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4871" y="1972235"/>
            <a:ext cx="4510491" cy="307271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Eras Bold ITC" panose="020B0907030504020204" pitchFamily="34" charset="0"/>
                <a:cs typeface="Times New Roman" panose="02020603050405020304" pitchFamily="18" charset="0"/>
              </a:rPr>
              <a:t>H</a:t>
            </a:r>
            <a:r>
              <a:rPr lang="en-US" sz="3600" dirty="0">
                <a:solidFill>
                  <a:schemeClr val="tx1"/>
                </a:solidFill>
                <a:latin typeface="Eras Bold ITC" panose="020B0907030504020204" pitchFamily="34" charset="0"/>
                <a:cs typeface="Times New Roman" panose="02020603050405020304" pitchFamily="18" charset="0"/>
              </a:rPr>
              <a:t>OSPITAL </a:t>
            </a:r>
            <a:br>
              <a:rPr lang="en-US" sz="3600" dirty="0">
                <a:solidFill>
                  <a:schemeClr val="tx1"/>
                </a:solidFill>
                <a:latin typeface="Eras Bold ITC" panose="020B0907030504020204" pitchFamily="34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rgbClr val="FF0000"/>
                </a:solidFill>
                <a:latin typeface="Eras Bold ITC" panose="020B0907030504020204" pitchFamily="34" charset="0"/>
                <a:cs typeface="Times New Roman" panose="02020603050405020304" pitchFamily="18" charset="0"/>
              </a:rPr>
              <a:t>M</a:t>
            </a:r>
            <a:r>
              <a:rPr lang="en-US" sz="3600" dirty="0">
                <a:solidFill>
                  <a:schemeClr val="tx1"/>
                </a:solidFill>
                <a:latin typeface="Eras Bold ITC" panose="020B0907030504020204" pitchFamily="34" charset="0"/>
                <a:cs typeface="Times New Roman" panose="02020603050405020304" pitchFamily="18" charset="0"/>
              </a:rPr>
              <a:t>ANAGEMENT</a:t>
            </a:r>
            <a:br>
              <a:rPr lang="en-US" sz="3600" dirty="0">
                <a:solidFill>
                  <a:schemeClr val="tx1"/>
                </a:solidFill>
                <a:latin typeface="Eras Bold ITC" panose="020B0907030504020204" pitchFamily="34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rgbClr val="FF0000"/>
                </a:solidFill>
                <a:latin typeface="Eras Bold ITC" panose="020B0907030504020204" pitchFamily="34" charset="0"/>
                <a:cs typeface="Times New Roman" panose="02020603050405020304" pitchFamily="18" charset="0"/>
              </a:rPr>
              <a:t>S</a:t>
            </a:r>
            <a:r>
              <a:rPr lang="en-US" sz="3600" dirty="0">
                <a:solidFill>
                  <a:schemeClr val="tx1"/>
                </a:solidFill>
                <a:latin typeface="Eras Bold ITC" panose="020B0907030504020204" pitchFamily="34" charset="0"/>
                <a:cs typeface="Times New Roman" panose="02020603050405020304" pitchFamily="18" charset="0"/>
              </a:rPr>
              <a:t>YSTEM</a:t>
            </a:r>
            <a:b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US" sz="2800" dirty="0">
                <a:solidFill>
                  <a:schemeClr val="tx1"/>
                </a:solidFill>
                <a:latin typeface="Eras Demi ITC" panose="020B0805030504020804" pitchFamily="34" charset="0"/>
                <a:cs typeface="Times New Roman" panose="02020603050405020304" pitchFamily="18" charset="0"/>
              </a:rPr>
              <a:t>-GROUP </a:t>
            </a:r>
            <a:r>
              <a:rPr lang="en-US" sz="2800" dirty="0">
                <a:solidFill>
                  <a:srgbClr val="FF0000"/>
                </a:solidFill>
                <a:latin typeface="Eras Demi ITC" panose="020B0805030504020804" pitchFamily="34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571D8-526E-1FB9-31D4-227F3351C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6" t="6544" r="5202"/>
          <a:stretch/>
        </p:blipFill>
        <p:spPr>
          <a:xfrm>
            <a:off x="83483" y="874410"/>
            <a:ext cx="6822142" cy="504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44192"/>
            <a:ext cx="11520487" cy="758824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Of Hospital Management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553F53A9-241C-C684-06D8-308B4AF39E30}"/>
              </a:ext>
            </a:extLst>
          </p:cNvPr>
          <p:cNvSpPr/>
          <p:nvPr/>
        </p:nvSpPr>
        <p:spPr>
          <a:xfrm>
            <a:off x="1603034" y="1965965"/>
            <a:ext cx="2803827" cy="1929783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 MODULE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1619EDEA-5D01-814C-03A1-657421170D58}"/>
              </a:ext>
            </a:extLst>
          </p:cNvPr>
          <p:cNvSpPr/>
          <p:nvPr/>
        </p:nvSpPr>
        <p:spPr>
          <a:xfrm>
            <a:off x="3848975" y="1634868"/>
            <a:ext cx="3036163" cy="2015231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MODULE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801BA0D5-D325-7ADA-CD96-6E6A431583AC}"/>
              </a:ext>
            </a:extLst>
          </p:cNvPr>
          <p:cNvSpPr/>
          <p:nvPr/>
        </p:nvSpPr>
        <p:spPr>
          <a:xfrm>
            <a:off x="2266837" y="3207901"/>
            <a:ext cx="2799191" cy="2015231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APPOINTMENT MODULE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80ACE758-C0E1-86DE-0840-9D860A8BABF6}"/>
              </a:ext>
            </a:extLst>
          </p:cNvPr>
          <p:cNvSpPr/>
          <p:nvPr/>
        </p:nvSpPr>
        <p:spPr>
          <a:xfrm>
            <a:off x="4527502" y="3207901"/>
            <a:ext cx="3036163" cy="1873188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DISCHARGE MODULE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A4157B35-CAE1-A088-29CB-46A5E16BEDC7}"/>
              </a:ext>
            </a:extLst>
          </p:cNvPr>
          <p:cNvSpPr/>
          <p:nvPr/>
        </p:nvSpPr>
        <p:spPr>
          <a:xfrm>
            <a:off x="6724587" y="3274116"/>
            <a:ext cx="2944429" cy="2114642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MODULE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6FA21585-51A4-CD21-4053-C6CCCA888CB8}"/>
              </a:ext>
            </a:extLst>
          </p:cNvPr>
          <p:cNvSpPr/>
          <p:nvPr/>
        </p:nvSpPr>
        <p:spPr>
          <a:xfrm>
            <a:off x="6245330" y="1743923"/>
            <a:ext cx="2636670" cy="1929783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DOCTOR MODULE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659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Available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2900245" y="1498863"/>
            <a:ext cx="3002880" cy="207476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Header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Us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Testimonials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Gallery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 bar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2900245" y="4241649"/>
            <a:ext cx="3002880" cy="173248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Sign-up and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Doctor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Appointment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Discharge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8719398" y="1627020"/>
            <a:ext cx="3002880" cy="180743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Sign-up and  Login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Admin Account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 and Patient List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Appointment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Invoice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Sign-up and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an appointment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807151"/>
            <a:ext cx="2219136" cy="12802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718" y="1784995"/>
            <a:ext cx="2426418" cy="12802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82" y="4241649"/>
            <a:ext cx="2420322" cy="12802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214" y="4346835"/>
            <a:ext cx="2426418" cy="12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4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Flow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37648E-D399-AD39-274A-5EB9A2654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495" y="1233488"/>
            <a:ext cx="8314441" cy="49434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396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13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68195F-A0C2-3EE0-AD81-CDCFA1F2D277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74" b="2617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286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874840-4908-28B8-89D4-1FE1B1A5C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71475" y="1235016"/>
            <a:ext cx="11520487" cy="5337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03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Us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90B57E-08E9-F04B-B068-18A7EFB0E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" y="1019175"/>
            <a:ext cx="11520487" cy="57063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764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Services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89009" y="1019176"/>
            <a:ext cx="11285416" cy="51577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309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Gallery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6" y="1019176"/>
            <a:ext cx="11520486" cy="51577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489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Happy Client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" y="1019175"/>
            <a:ext cx="11520487" cy="57689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626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8BA737-C397-0783-2C67-F168C5421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4" y="1019175"/>
            <a:ext cx="11520487" cy="56745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56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8" y="605523"/>
            <a:ext cx="5272764" cy="74471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Group-3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35E89-D6B4-AEBF-9581-8886B627E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1555820"/>
            <a:ext cx="5272764" cy="4820574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Sruthi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-2527967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GopalaKrishnan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Jayapandi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-2526861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Haritha B                                   -2528708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HarshVardhan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-2528209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Hemsri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Mannarsamy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-2528668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Hridoy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Sutar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-2525625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Indukuri Durga Sindhu              -2527753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KamalaKannan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Kathavarayan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-2529138</a:t>
            </a:r>
          </a:p>
          <a:p>
            <a:r>
              <a:rPr lang="en-IN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Kamali</a:t>
            </a:r>
            <a:r>
              <a:rPr lang="en-IN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                                    -2529186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Kanimozhi</a:t>
            </a:r>
            <a:r>
              <a:rPr lang="en-IN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Mahendran</a:t>
            </a:r>
            <a:r>
              <a:rPr lang="en-IN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-2528622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79DE122-AA51-F7DE-2A3F-12A9F7F5EF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3" r="43"/>
          <a:stretch>
            <a:fillRect/>
          </a:stretch>
        </p:blipFill>
        <p:spPr>
          <a:xfrm>
            <a:off x="1117601" y="816746"/>
            <a:ext cx="5138058" cy="517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Module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20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727386D-412B-AF28-3CDA-2899DD1A00F4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9" b="25379"/>
          <a:stretch>
            <a:fillRect/>
          </a:stretch>
        </p:blipFill>
        <p:spPr bwMode="auto">
          <a:xfrm>
            <a:off x="371476" y="621436"/>
            <a:ext cx="11520488" cy="367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272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Module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Admin Module the Admin could sign-up and Login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can see the Doctor List, Patient List and Feedbacks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Doctor’s List, the Admin can perform CRUD operations like UPDATE and DELETE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Patient’s List the Admin can perform CRUD operations like UPDATE and DELETE 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F4C9B-10F9-007A-07D7-B7B9CCED1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204" y="3514165"/>
            <a:ext cx="4616389" cy="287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38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" y="1019175"/>
            <a:ext cx="11520487" cy="57212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37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Signup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4EBF78-0749-EA13-336F-0FBFE1424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" y="1019175"/>
            <a:ext cx="11520488" cy="576890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04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72B8F0-2F05-5315-8C30-99383629B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" y="1019175"/>
            <a:ext cx="11520488" cy="57050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907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9983"/>
            <a:ext cx="11520487" cy="758824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E6C21-3FBF-E7EC-46F8-146173E56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595" y="1233488"/>
            <a:ext cx="10872247" cy="4943475"/>
          </a:xfrm>
        </p:spPr>
      </p:pic>
    </p:spTree>
    <p:extLst>
      <p:ext uri="{BB962C8B-B14F-4D97-AF65-F5344CB8AC3E}">
        <p14:creationId xmlns:p14="http://schemas.microsoft.com/office/powerpoint/2010/main" val="4172134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 Module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4F98850-6985-E6DA-3DB2-1759DA5179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8251" b="1825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35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 can Sign-up and Login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 can see the Appointment and Discharge List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 can DELETE  the Appointments once attended 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5A2B7D9E-6D33-6239-9E18-2585305EAB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DDDB1B-3605-BB4B-3B8E-AD5BF5634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284" y="242596"/>
            <a:ext cx="3764133" cy="3841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977CB9-1519-E786-F720-89BD80F3A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332" y="3314238"/>
            <a:ext cx="4856085" cy="312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48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" y="1019175"/>
            <a:ext cx="11520487" cy="57689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130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 Signup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A38FAD-5056-6790-8B9C-F8C64D8D9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" y="1019175"/>
            <a:ext cx="11666700" cy="57689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3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A4DF18-5722-EA9C-6EFE-DC827A69183C}"/>
              </a:ext>
            </a:extLst>
          </p:cNvPr>
          <p:cNvSpPr/>
          <p:nvPr/>
        </p:nvSpPr>
        <p:spPr>
          <a:xfrm>
            <a:off x="839104" y="1353652"/>
            <a:ext cx="1930893" cy="11274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46C0E3-D7B0-9F31-2B05-0212D62AB377}"/>
              </a:ext>
            </a:extLst>
          </p:cNvPr>
          <p:cNvSpPr/>
          <p:nvPr/>
        </p:nvSpPr>
        <p:spPr>
          <a:xfrm>
            <a:off x="4372143" y="1310207"/>
            <a:ext cx="1935332" cy="11274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Hospital Management System?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58FEDAE-F44D-50CF-C4C1-B84971BC929D}"/>
              </a:ext>
            </a:extLst>
          </p:cNvPr>
          <p:cNvSpPr/>
          <p:nvPr/>
        </p:nvSpPr>
        <p:spPr>
          <a:xfrm>
            <a:off x="6702641" y="1676307"/>
            <a:ext cx="1257562" cy="432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389701-924A-02B3-88A9-14080DEB79A0}"/>
              </a:ext>
            </a:extLst>
          </p:cNvPr>
          <p:cNvSpPr/>
          <p:nvPr/>
        </p:nvSpPr>
        <p:spPr>
          <a:xfrm>
            <a:off x="8216413" y="1269742"/>
            <a:ext cx="2025497" cy="11274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03E60DC-B71E-389D-C52D-89162A0C8831}"/>
              </a:ext>
            </a:extLst>
          </p:cNvPr>
          <p:cNvSpPr/>
          <p:nvPr/>
        </p:nvSpPr>
        <p:spPr>
          <a:xfrm>
            <a:off x="4540602" y="2973642"/>
            <a:ext cx="1926454" cy="121624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</a:t>
            </a:r>
            <a:endParaRPr lang="en-IN" dirty="0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D5E90FEE-C99A-80C9-B556-E6A576E639CE}"/>
              </a:ext>
            </a:extLst>
          </p:cNvPr>
          <p:cNvSpPr/>
          <p:nvPr/>
        </p:nvSpPr>
        <p:spPr>
          <a:xfrm>
            <a:off x="2996496" y="3314061"/>
            <a:ext cx="1375648" cy="5354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3F7135-2A6F-4337-FB80-E2D601CBA6B4}"/>
              </a:ext>
            </a:extLst>
          </p:cNvPr>
          <p:cNvSpPr/>
          <p:nvPr/>
        </p:nvSpPr>
        <p:spPr>
          <a:xfrm>
            <a:off x="901585" y="2963587"/>
            <a:ext cx="1926453" cy="11274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Flow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29AA1E4-DAE8-C1D6-48E8-527E20261A90}"/>
              </a:ext>
            </a:extLst>
          </p:cNvPr>
          <p:cNvSpPr/>
          <p:nvPr/>
        </p:nvSpPr>
        <p:spPr>
          <a:xfrm>
            <a:off x="3000933" y="4999979"/>
            <a:ext cx="1404413" cy="535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91CED8F-9212-E35B-3B7F-FC6740FF4DCB}"/>
              </a:ext>
            </a:extLst>
          </p:cNvPr>
          <p:cNvSpPr/>
          <p:nvPr/>
        </p:nvSpPr>
        <p:spPr>
          <a:xfrm>
            <a:off x="4611263" y="4774493"/>
            <a:ext cx="1974935" cy="11274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&amp;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5F51C58-E76F-0487-0E47-F365A49CF4B6}"/>
              </a:ext>
            </a:extLst>
          </p:cNvPr>
          <p:cNvSpPr/>
          <p:nvPr/>
        </p:nvSpPr>
        <p:spPr>
          <a:xfrm>
            <a:off x="6942337" y="5070522"/>
            <a:ext cx="1274076" cy="535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1BA1AB-9F2F-E416-40FC-F0EC4F09F592}"/>
              </a:ext>
            </a:extLst>
          </p:cNvPr>
          <p:cNvSpPr/>
          <p:nvPr/>
        </p:nvSpPr>
        <p:spPr>
          <a:xfrm>
            <a:off x="8572552" y="4774493"/>
            <a:ext cx="1855199" cy="11274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B8B92433-8AC0-98D9-2B1C-83B4BDB5B315}"/>
              </a:ext>
            </a:extLst>
          </p:cNvPr>
          <p:cNvSpPr/>
          <p:nvPr/>
        </p:nvSpPr>
        <p:spPr>
          <a:xfrm>
            <a:off x="6702640" y="3236843"/>
            <a:ext cx="1358283" cy="5272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3162E5B-FAEE-2095-E95A-C7A785E6B495}"/>
              </a:ext>
            </a:extLst>
          </p:cNvPr>
          <p:cNvSpPr/>
          <p:nvPr/>
        </p:nvSpPr>
        <p:spPr>
          <a:xfrm>
            <a:off x="8440236" y="3049479"/>
            <a:ext cx="1855199" cy="121624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Languages Used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01BF619-50D6-ACB1-6D98-EB8CBE2EFAB1}"/>
              </a:ext>
            </a:extLst>
          </p:cNvPr>
          <p:cNvSpPr/>
          <p:nvPr/>
        </p:nvSpPr>
        <p:spPr>
          <a:xfrm>
            <a:off x="2996495" y="1732622"/>
            <a:ext cx="1163039" cy="469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Curved Left 31">
            <a:extLst>
              <a:ext uri="{FF2B5EF4-FFF2-40B4-BE49-F238E27FC236}">
                <a16:creationId xmlns:a16="http://schemas.microsoft.com/office/drawing/2014/main" id="{394F156B-41DB-FF58-7189-69E12F2B9A49}"/>
              </a:ext>
            </a:extLst>
          </p:cNvPr>
          <p:cNvSpPr/>
          <p:nvPr/>
        </p:nvSpPr>
        <p:spPr>
          <a:xfrm>
            <a:off x="10733103" y="1732622"/>
            <a:ext cx="1158859" cy="192497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4" name="Arrow: Curved Right 33">
            <a:extLst>
              <a:ext uri="{FF2B5EF4-FFF2-40B4-BE49-F238E27FC236}">
                <a16:creationId xmlns:a16="http://schemas.microsoft.com/office/drawing/2014/main" id="{B6C92616-A4DD-5688-B6A9-1599AB6AC800}"/>
              </a:ext>
            </a:extLst>
          </p:cNvPr>
          <p:cNvSpPr/>
          <p:nvPr/>
        </p:nvSpPr>
        <p:spPr>
          <a:xfrm>
            <a:off x="71021" y="3500487"/>
            <a:ext cx="826123" cy="18349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883DB70B-25D9-3CA6-10E0-DB03372869FA}"/>
              </a:ext>
            </a:extLst>
          </p:cNvPr>
          <p:cNvSpPr/>
          <p:nvPr/>
        </p:nvSpPr>
        <p:spPr>
          <a:xfrm>
            <a:off x="-181765" y="260351"/>
            <a:ext cx="45719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DCBC3F1-52A8-D186-67BB-DED125B9229F}"/>
              </a:ext>
            </a:extLst>
          </p:cNvPr>
          <p:cNvSpPr/>
          <p:nvPr/>
        </p:nvSpPr>
        <p:spPr>
          <a:xfrm>
            <a:off x="908563" y="4864963"/>
            <a:ext cx="1974935" cy="11274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Available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790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 Login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15EBED-493B-A44D-8D30-AD74A1B1A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" y="1004047"/>
            <a:ext cx="11609729" cy="57212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94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 Dashboard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EF76D0-F009-1AB4-CFCE-052428521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379" y="1233488"/>
            <a:ext cx="10706680" cy="4943475"/>
          </a:xfrm>
        </p:spPr>
      </p:pic>
    </p:spTree>
    <p:extLst>
      <p:ext uri="{BB962C8B-B14F-4D97-AF65-F5344CB8AC3E}">
        <p14:creationId xmlns:p14="http://schemas.microsoft.com/office/powerpoint/2010/main" val="2746993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Module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A081812-6077-1EA3-40F2-493D22E0EEF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8251" b="1825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92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4" y="1019175"/>
            <a:ext cx="11520488" cy="57689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05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001" y="1406240"/>
            <a:ext cx="10738279" cy="42114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can Sign-up and Login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can register the Appointment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can see the Doctor who is allotted by the admin 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can give the Feedback about the service provided by the hospital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55F4E-5A6D-2E42-1E7F-362D7AFB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628" y="260351"/>
            <a:ext cx="3169652" cy="2778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9697C4-FC1A-8D4F-E141-5975D6ABE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520" y="3591854"/>
            <a:ext cx="4248480" cy="289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46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Signup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52BDCD-3D66-7378-D57A-39C614941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" y="1019175"/>
            <a:ext cx="11520487" cy="57689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053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Login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E0ABC4-D713-379F-430F-277126526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" y="1019176"/>
            <a:ext cx="11520488" cy="57689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4749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Dashboard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4019E5-3532-57AF-14CC-84C98EB35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305" y="1233488"/>
            <a:ext cx="10724827" cy="4943475"/>
          </a:xfrm>
        </p:spPr>
      </p:pic>
    </p:spTree>
    <p:extLst>
      <p:ext uri="{BB962C8B-B14F-4D97-AF65-F5344CB8AC3E}">
        <p14:creationId xmlns:p14="http://schemas.microsoft.com/office/powerpoint/2010/main" val="4106584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38</a:t>
            </a:fld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072C892-0994-8113-0723-3F3E524F755D}"/>
              </a:ext>
            </a:extLst>
          </p:cNvPr>
          <p:cNvPicPr>
            <a:picLocks noGrp="1" noChangeAspect="1" noChangeArrowheads="1"/>
          </p:cNvPicPr>
          <p:nvPr>
            <p:ph type="chart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019176"/>
            <a:ext cx="9681883" cy="54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456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39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2A85F6C-D1EE-0DD8-FDEF-8502BADCD8F2}"/>
              </a:ext>
            </a:extLst>
          </p:cNvPr>
          <p:cNvPicPr>
            <a:picLocks noGrp="1" noChangeAspect="1" noChangeArrowheads="1"/>
          </p:cNvPicPr>
          <p:nvPr>
            <p:ph type="chart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4" y="1019175"/>
            <a:ext cx="11237819" cy="496728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7767A6-5971-54F9-F0D6-4BFBA4757F83}"/>
              </a:ext>
            </a:extLst>
          </p:cNvPr>
          <p:cNvSpPr txBox="1"/>
          <p:nvPr/>
        </p:nvSpPr>
        <p:spPr>
          <a:xfrm>
            <a:off x="1282269" y="6184110"/>
            <a:ext cx="10010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more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images,refer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https://drive.google.com/drive/folders/1iATA3fKDLCTSav9srTciuiD3RQIO_MdD</a:t>
            </a:r>
          </a:p>
        </p:txBody>
      </p:sp>
    </p:spTree>
    <p:extLst>
      <p:ext uri="{BB962C8B-B14F-4D97-AF65-F5344CB8AC3E}">
        <p14:creationId xmlns:p14="http://schemas.microsoft.com/office/powerpoint/2010/main" val="2897653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026" y="2238997"/>
            <a:ext cx="3143250" cy="36760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</a:t>
            </a:r>
          </a:p>
          <a:p>
            <a:pPr marL="0" indent="0">
              <a:buNone/>
            </a:pPr>
            <a:endParaRPr lang="en-IN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chemeClr val="bg2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Angular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chemeClr val="bg2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Html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chemeClr val="bg2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CSS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chemeClr val="bg2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Angular material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chemeClr val="bg2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BOOTSTRAP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82" y="2238997"/>
            <a:ext cx="3142800" cy="36641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 End</a:t>
            </a:r>
          </a:p>
          <a:p>
            <a:pPr marL="0" indent="0">
              <a:buNone/>
            </a:pPr>
            <a:endParaRPr lang="en-GB" sz="2400" dirty="0">
              <a:solidFill>
                <a:schemeClr val="bg2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chemeClr val="bg2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MySQL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chemeClr val="bg2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Spring Boot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chemeClr val="bg2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Hibernate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chemeClr val="bg2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Postman </a:t>
            </a:r>
            <a:r>
              <a:rPr lang="en-GB" sz="2000" dirty="0">
                <a:solidFill>
                  <a:schemeClr val="bg2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(Testing)</a:t>
            </a:r>
            <a:endParaRPr lang="en-GB" dirty="0">
              <a:solidFill>
                <a:schemeClr val="bg2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7B0DFB4-12D7-8E82-0167-59A9D56620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720" r="26720"/>
          <a:stretch>
            <a:fillRect/>
          </a:stretch>
        </p:blipFill>
        <p:spPr>
          <a:xfrm>
            <a:off x="4243527" y="1487958"/>
            <a:ext cx="2157274" cy="1841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8E83E-2C69-88A8-466E-0F5B67C28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035" y="3433222"/>
            <a:ext cx="2235198" cy="1287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AAA8E8-C2AE-4C8E-24A6-82C6CA99B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191" y="4853992"/>
            <a:ext cx="2208931" cy="177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35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19A88-A34A-2241-2521-FC2107F91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D9E63-F022-BBE0-C911-12836ADA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24EB63-3F4B-B6D6-277A-54926A1BC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019175"/>
            <a:ext cx="11520487" cy="576890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3157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 &amp; Disadvantages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41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41C871-580D-4A29-A334-0208A8E47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097C6D9-3930-4866-9E88-F176488800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1"/>
            <a:ext cx="5630165" cy="1611942"/>
          </a:xfrm>
        </p:spPr>
        <p:txBody>
          <a:bodyPr>
            <a:normAutofit/>
          </a:bodyPr>
          <a:lstStyle/>
          <a:p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affect the Employment of staffs working in administration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B8DC8C-1FD7-4773-B07E-7E4432766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253683-524F-46CF-BFCD-BFF6A7A920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 service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maintain the digital medical records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time consumption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self-service</a:t>
            </a:r>
          </a:p>
          <a:p>
            <a:r>
              <a:rPr lang="en-US" sz="20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errors and track every single details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407A990-D9C7-F3FF-1FD4-A28720369D8F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0" b="2016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75F74F7-ECC5-63A4-6806-178C54BAC938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28" b="22528"/>
          <a:stretch>
            <a:fillRect/>
          </a:stretch>
        </p:blipFill>
        <p:spPr bwMode="auto">
          <a:xfrm>
            <a:off x="371476" y="1593851"/>
            <a:ext cx="5582064" cy="192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969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&amp; Improvements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1183341"/>
            <a:ext cx="11520487" cy="499362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add security using Spring Security and Jwt Authentication on our Login and Sing up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such as availability of ambulance (24*7) , emergency room and blood groups in the hospital can be updated in our website for user knowledge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future, we can improve the UI design and add more features</a:t>
            </a:r>
          </a:p>
          <a:p>
            <a:pPr algn="just"/>
            <a:endParaRPr lang="en-I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42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D060813-3B93-DA02-735B-EAD456DCA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123" y="3042008"/>
            <a:ext cx="6336158" cy="353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154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589" y="103387"/>
            <a:ext cx="4494119" cy="901967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586752"/>
            <a:ext cx="5345859" cy="4282235"/>
          </a:xfrm>
        </p:spPr>
        <p:txBody>
          <a:bodyPr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management systems allows us the ability to optimize and digitize all the processes within the institution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will help to improve customer service, reduce process costs, streamline the search of medical records, bills, patients, doctors,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Management System will contributed enormously to better health and influenced the lives and well-being of billions of humans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B0058-D4D1-6BF0-064F-039EF084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655" y="619570"/>
            <a:ext cx="5717221" cy="561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47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2BFEF3-F06C-ED24-A1F6-C29914754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7519" y="1233488"/>
            <a:ext cx="8788400" cy="49434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52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Chart Placeholder 5"/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5777829" y="1656505"/>
            <a:ext cx="5236918" cy="4121253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46100" y="1766047"/>
            <a:ext cx="4065588" cy="4237878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www.google.com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www.angular.io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www.w3school.com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www.stackoverflow.com</a:t>
            </a:r>
          </a:p>
        </p:txBody>
      </p:sp>
    </p:spTree>
    <p:extLst>
      <p:ext uri="{BB962C8B-B14F-4D97-AF65-F5344CB8AC3E}">
        <p14:creationId xmlns:p14="http://schemas.microsoft.com/office/powerpoint/2010/main" val="3359326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07DB5-9DAF-0B06-51D4-8D01AE13F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8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1226344"/>
            <a:ext cx="11520486" cy="4405312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Basic System Requirements for Running this project are listed below: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GB" sz="1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studio, Eclipse, Postman and MySQL are to be installed to the system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GB" sz="1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GB Random Access Memory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GB" sz="1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200 MB of Free Space on Hard Disk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GB" sz="1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Microsoft Windows 8,10,11 or Linux or Equivalent OS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GB" sz="1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Web Browser (Microsoft Edge, Google Chrome, Firefox)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5D283-4DCC-BE00-F102-821152CC1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747" y="2512381"/>
            <a:ext cx="4274253" cy="434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41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93" y="4918229"/>
            <a:ext cx="10439400" cy="983018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99D59E8-F263-9000-541E-BC518E7C9CA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1" b="15491"/>
          <a:stretch>
            <a:fillRect/>
          </a:stretch>
        </p:blipFill>
        <p:spPr bwMode="auto">
          <a:xfrm>
            <a:off x="521193" y="656948"/>
            <a:ext cx="10997707" cy="406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A7B46-E592-40C7-91D7-A26B47A30C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the project entitled as “HOSPITAL MANAGEMENT SYSTEM” is to computerize the Front Office Management of Hospital to develop software which is user friendly, simple, fast, and cost – effective. It deals with the collection of patient’s information, diagnosis details, etc.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F42263-DE86-44BB-AC19-CD7982D365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accessible by an administrator. The data can be retrieved easily. The interface is very user-friendly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Hospital Management System is a system enabling hospitals to manage information and data related to all aspects of healthcare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7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0730196-1917-EF71-5F8A-A7C066CDE4A7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0" r="22450"/>
          <a:stretch>
            <a:fillRect/>
          </a:stretch>
        </p:blipFill>
        <p:spPr bwMode="auto">
          <a:xfrm>
            <a:off x="3986074" y="1019175"/>
            <a:ext cx="4238764" cy="556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389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756" y="266546"/>
            <a:ext cx="11520487" cy="758824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756" y="1025370"/>
            <a:ext cx="11520487" cy="5375430"/>
          </a:xfrm>
        </p:spPr>
        <p:txBody>
          <a:bodyPr>
            <a:noAutofit/>
          </a:bodyPr>
          <a:lstStyle/>
          <a:p>
            <a:pPr mar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computerize all the details regarding patient  and doctor 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Scheduling the appointment of patient with doctors to make it convenient for both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</a:pPr>
            <a:r>
              <a:rPr lang="en-US" sz="20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Hospital Management System enables you to develop your organization and improve its effectiveness and quality of work</a:t>
            </a:r>
          </a:p>
          <a:p>
            <a:pPr rtl="0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system for better patient care</a:t>
            </a:r>
          </a:p>
          <a:p>
            <a:pPr rtl="0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hospital operating costs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531499-4DDC-1798-D9AA-9DCF91F9E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295" y="3755254"/>
            <a:ext cx="3666478" cy="224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07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I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Hospital Management System?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069BF6-10CB-46A0-9AA4-8E057AFC7D0E}"/>
              </a:ext>
            </a:extLst>
          </p:cNvPr>
          <p:cNvSpPr txBox="1"/>
          <p:nvPr/>
        </p:nvSpPr>
        <p:spPr>
          <a:xfrm>
            <a:off x="371475" y="1019175"/>
            <a:ext cx="8672651" cy="6769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HMS is a website that takes care of the complete hospital functionalities</a:t>
            </a:r>
          </a:p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integrated system can be customized and are developed</a:t>
            </a:r>
          </a:p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Optimum Management of all hospital doors</a:t>
            </a:r>
            <a:endParaRPr lang="en-US" sz="2000" b="0" i="0" u="none" strike="noStrike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Developed to control all hospital operations like: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</a:t>
            </a:r>
            <a:endParaRPr lang="en-US" sz="2000" b="0" i="0" u="none" strike="noStrike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Booking a</a:t>
            </a:r>
            <a:r>
              <a:rPr lang="en-US" sz="20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ppointment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illing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dministration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0" i="0" u="none" strike="noStrike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Patient medical history</a:t>
            </a:r>
            <a:b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A5554F-4634-759C-C389-4E3E77C10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301" y="2239638"/>
            <a:ext cx="4727682" cy="349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8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1035</TotalTime>
  <Words>828</Words>
  <Application>Microsoft Office PowerPoint</Application>
  <PresentationFormat>Widescreen</PresentationFormat>
  <Paragraphs>205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Eras Bold ITC</vt:lpstr>
      <vt:lpstr>Eras Demi ITC</vt:lpstr>
      <vt:lpstr>Times New Roman</vt:lpstr>
      <vt:lpstr>Wingdings</vt:lpstr>
      <vt:lpstr>Office Theme</vt:lpstr>
      <vt:lpstr>HOSPITAL  MANAGEMENT SYSTEM                     -GROUP 3</vt:lpstr>
      <vt:lpstr>Group-3</vt:lpstr>
      <vt:lpstr>Contents</vt:lpstr>
      <vt:lpstr>Tools And Languages</vt:lpstr>
      <vt:lpstr>System Requirements</vt:lpstr>
      <vt:lpstr>Introduction</vt:lpstr>
      <vt:lpstr>Introduction</vt:lpstr>
      <vt:lpstr>Objective</vt:lpstr>
      <vt:lpstr>Why Hospital Management System?</vt:lpstr>
      <vt:lpstr>Modules Of Hospital Management System</vt:lpstr>
      <vt:lpstr>Features Available</vt:lpstr>
      <vt:lpstr>App Flow</vt:lpstr>
      <vt:lpstr>Home Page</vt:lpstr>
      <vt:lpstr>Home Page</vt:lpstr>
      <vt:lpstr>About Us</vt:lpstr>
      <vt:lpstr>Our Services</vt:lpstr>
      <vt:lpstr>Our Gallery</vt:lpstr>
      <vt:lpstr>Our Happy Client</vt:lpstr>
      <vt:lpstr>Contact Us</vt:lpstr>
      <vt:lpstr>Admin Module</vt:lpstr>
      <vt:lpstr>Admin Module</vt:lpstr>
      <vt:lpstr>Admin</vt:lpstr>
      <vt:lpstr>Admin Signup</vt:lpstr>
      <vt:lpstr>Admin Login</vt:lpstr>
      <vt:lpstr>Admin Dashboard</vt:lpstr>
      <vt:lpstr>Doctor Module</vt:lpstr>
      <vt:lpstr>Doctor Module</vt:lpstr>
      <vt:lpstr>Doctor</vt:lpstr>
      <vt:lpstr>Doctor Signup Page</vt:lpstr>
      <vt:lpstr>Doctor Login Page</vt:lpstr>
      <vt:lpstr>Doctor Dashboard Page</vt:lpstr>
      <vt:lpstr>Patient Module</vt:lpstr>
      <vt:lpstr>Patient</vt:lpstr>
      <vt:lpstr>Patient Module</vt:lpstr>
      <vt:lpstr>Patient Signup Page</vt:lpstr>
      <vt:lpstr>Patient Login Page</vt:lpstr>
      <vt:lpstr>Patient Dashboard Page</vt:lpstr>
      <vt:lpstr>Testing </vt:lpstr>
      <vt:lpstr>Testing </vt:lpstr>
      <vt:lpstr>Testing</vt:lpstr>
      <vt:lpstr>Advantage &amp; Disadvantages</vt:lpstr>
      <vt:lpstr>Future scope &amp; Improvements</vt:lpstr>
      <vt:lpstr>Conclusion</vt:lpstr>
      <vt:lpstr>Meeting</vt:lpstr>
      <vt:lpstr>Bibliography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creator>HARITHA</dc:creator>
  <cp:lastModifiedBy>Harsh Vardhan</cp:lastModifiedBy>
  <cp:revision>95</cp:revision>
  <dcterms:created xsi:type="dcterms:W3CDTF">2022-10-18T11:22:00Z</dcterms:created>
  <dcterms:modified xsi:type="dcterms:W3CDTF">2022-10-21T03:47:02Z</dcterms:modified>
</cp:coreProperties>
</file>